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5"/>
  </p:notesMasterIdLst>
  <p:handoutMasterIdLst>
    <p:handoutMasterId r:id="rId36"/>
  </p:handoutMasterIdLst>
  <p:sldIdLst>
    <p:sldId id="328" r:id="rId2"/>
    <p:sldId id="330" r:id="rId3"/>
    <p:sldId id="363" r:id="rId4"/>
    <p:sldId id="362" r:id="rId5"/>
    <p:sldId id="364" r:id="rId6"/>
    <p:sldId id="385" r:id="rId7"/>
    <p:sldId id="392" r:id="rId8"/>
    <p:sldId id="384" r:id="rId9"/>
    <p:sldId id="386" r:id="rId10"/>
    <p:sldId id="387" r:id="rId11"/>
    <p:sldId id="368" r:id="rId12"/>
    <p:sldId id="381" r:id="rId13"/>
    <p:sldId id="390" r:id="rId14"/>
    <p:sldId id="391" r:id="rId15"/>
    <p:sldId id="389" r:id="rId16"/>
    <p:sldId id="388" r:id="rId17"/>
    <p:sldId id="353" r:id="rId18"/>
    <p:sldId id="365" r:id="rId19"/>
    <p:sldId id="366" r:id="rId20"/>
    <p:sldId id="373" r:id="rId21"/>
    <p:sldId id="369" r:id="rId22"/>
    <p:sldId id="374" r:id="rId23"/>
    <p:sldId id="372" r:id="rId24"/>
    <p:sldId id="370" r:id="rId25"/>
    <p:sldId id="378" r:id="rId26"/>
    <p:sldId id="375" r:id="rId27"/>
    <p:sldId id="377" r:id="rId28"/>
    <p:sldId id="376" r:id="rId29"/>
    <p:sldId id="367" r:id="rId30"/>
    <p:sldId id="383" r:id="rId31"/>
    <p:sldId id="380" r:id="rId32"/>
    <p:sldId id="379" r:id="rId33"/>
    <p:sldId id="393" r:id="rId34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612">
          <p15:clr>
            <a:srgbClr val="A4A3A4"/>
          </p15:clr>
        </p15:guide>
        <p15:guide id="9" pos="5465">
          <p15:clr>
            <a:srgbClr val="A4A3A4"/>
          </p15:clr>
        </p15:guide>
        <p15:guide id="10" pos="2971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Koch" initials="DK" lastIdx="1" clrIdx="0">
    <p:extLst>
      <p:ext uri="{19B8F6BF-5375-455C-9EA6-DF929625EA0E}">
        <p15:presenceInfo xmlns:p15="http://schemas.microsoft.com/office/powerpoint/2012/main" userId="Daniel Ko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2578A"/>
    <a:srgbClr val="4876A8"/>
    <a:srgbClr val="649FCA"/>
    <a:srgbClr val="85BDDC"/>
    <a:srgbClr val="A1D0E5"/>
    <a:srgbClr val="C6E5EC"/>
    <a:srgbClr val="8C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0" autoAdjust="0"/>
    <p:restoredTop sz="89281" autoAdjust="0"/>
  </p:normalViewPr>
  <p:slideViewPr>
    <p:cSldViewPr>
      <p:cViewPr varScale="1">
        <p:scale>
          <a:sx n="116" d="100"/>
          <a:sy n="116" d="100"/>
        </p:scale>
        <p:origin x="1144" y="192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612"/>
        <p:guide pos="5465"/>
        <p:guide pos="2971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D93506-367F-4CD0-B9B9-41D13445DE1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2444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51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60A340-2167-4270-89CF-50EB6C0DB4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3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1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094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501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7853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401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08610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021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1097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389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42897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181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67744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47582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9172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42497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953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97858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TODO </a:t>
            </a:r>
            <a:r>
              <a:rPr lang="en-US" baseline="0" dirty="0" err="1"/>
              <a:t>zufallszahlen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56776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78651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4953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4109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8975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3132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473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4404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6442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3584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2373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690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855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7" name="Picture 25" descr="titel_master_1024_768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A1D0E5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pic>
        <p:nvPicPr>
          <p:cNvPr id="8215" name="Picture 23" descr="hm_W_011_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Rectangle 28"/>
          <p:cNvSpPr>
            <a:spLocks noChangeArrowheads="1"/>
          </p:cNvSpPr>
          <p:nvPr userDrawn="1"/>
        </p:nvSpPr>
        <p:spPr bwMode="gray">
          <a:xfrm>
            <a:off x="990600" y="6629400"/>
            <a:ext cx="55975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algn="l"/>
            <a:r>
              <a:rPr lang="de-DE" altLang="de-DE" sz="1000">
                <a:solidFill>
                  <a:srgbClr val="A4A7A6"/>
                </a:solidFill>
              </a:rPr>
              <a:t>Hochschule Mannheim University of Applied Sciences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/>
              <a:t>Hochschule Mannheim University of Applied Sciences | Vorname Name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98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8" name="Picture 60" descr="header_master_1024_133_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4" name="Rectangle 56"/>
          <p:cNvSpPr>
            <a:spLocks noChangeArrowheads="1"/>
          </p:cNvSpPr>
          <p:nvPr/>
        </p:nvSpPr>
        <p:spPr bwMode="invGray">
          <a:xfrm>
            <a:off x="0" y="6553200"/>
            <a:ext cx="9144000" cy="304800"/>
          </a:xfrm>
          <a:prstGeom prst="rect">
            <a:avLst/>
          </a:prstGeom>
          <a:solidFill>
            <a:srgbClr val="A4A7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971550" y="2636838"/>
            <a:ext cx="77041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971550" y="1773238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90601" y="6629400"/>
            <a:ext cx="5165576" cy="1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de-DE"/>
              <a:t>Hochschule Mannheim University of Applied Sciences | Vorname Name</a:t>
            </a:r>
            <a:endParaRPr lang="de-DE" altLang="de-DE" dirty="0"/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7227" name="Picture 59" descr="hm_W_011_1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607274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/>
  <p:hf hd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0975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2pPr>
      <a:lvl3pPr marL="366713" indent="-182563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552450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7381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5pPr>
      <a:lvl6pPr marL="11953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6pPr>
      <a:lvl7pPr marL="16525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7pPr>
      <a:lvl8pPr marL="21097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8pPr>
      <a:lvl9pPr marL="25669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lH44JGD0DI?feature=oembed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1773238"/>
            <a:ext cx="7704138" cy="792162"/>
          </a:xfrm>
        </p:spPr>
        <p:txBody>
          <a:bodyPr/>
          <a:lstStyle/>
          <a:p>
            <a:r>
              <a:rPr lang="en-US" dirty="0" err="1"/>
              <a:t>Portierung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Laufplaners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sechsbeinige</a:t>
            </a:r>
            <a:r>
              <a:rPr lang="en-US" dirty="0"/>
              <a:t> </a:t>
            </a:r>
            <a:r>
              <a:rPr lang="en-US" dirty="0" err="1"/>
              <a:t>Laufroboter</a:t>
            </a:r>
            <a:r>
              <a:rPr lang="en-US" dirty="0"/>
              <a:t> in das Robot Operating System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</p:spPr>
        <p:txBody>
          <a:bodyPr/>
          <a:lstStyle/>
          <a:p>
            <a:r>
              <a:rPr lang="de-DE" altLang="de-DE" dirty="0"/>
              <a:t>Kolloquium der Bachelor-Thesis</a:t>
            </a:r>
            <a:br>
              <a:rPr lang="de-DE" altLang="de-DE" dirty="0"/>
            </a:br>
            <a:r>
              <a:rPr lang="de-DE" altLang="de-DE" dirty="0"/>
              <a:t>Daniel Koch</a:t>
            </a:r>
          </a:p>
          <a:p>
            <a:endParaRPr lang="de-DE" altLang="de-DE" dirty="0"/>
          </a:p>
          <a:p>
            <a:r>
              <a:rPr lang="de-DE" dirty="0"/>
              <a:t>Erstkorrektor: Prof. Dr. Thomas </a:t>
            </a:r>
            <a:r>
              <a:rPr lang="de-DE" dirty="0" err="1"/>
              <a:t>Ihme</a:t>
            </a:r>
            <a:br>
              <a:rPr lang="de-DE" dirty="0"/>
            </a:br>
            <a:r>
              <a:rPr lang="de-DE" dirty="0"/>
              <a:t>Zweitkorrektor: Prof Dr. Jörn Fischer</a:t>
            </a:r>
          </a:p>
          <a:p>
            <a:r>
              <a:rPr lang="de-DE" dirty="0"/>
              <a:t> </a:t>
            </a:r>
            <a:endParaRPr lang="de-DE" altLang="de-DE" dirty="0"/>
          </a:p>
          <a:p>
            <a:r>
              <a:rPr lang="de-DE" altLang="de-DE" dirty="0"/>
              <a:t>Mannheim, 05.08.2020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971550" y="1412875"/>
            <a:ext cx="7715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de-DE" altLang="de-DE" sz="2200" dirty="0">
                <a:solidFill>
                  <a:srgbClr val="A1D0E5"/>
                </a:solidFill>
                <a:ea typeface="ＭＳ Ｐゴシック" pitchFamily="28" charset="-128"/>
              </a:rPr>
              <a:t>Fakultät für Informatik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Laufplanung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3ECB18-C358-BD41-A945-7280F38120DA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Freies Laufmuster: Random Sampling</a:t>
            </a:r>
          </a:p>
          <a:p>
            <a:pPr lvl="1" indent="0">
              <a:buNone/>
            </a:pPr>
            <a:endParaRPr lang="de-DE" altLang="de-DE" kern="0" dirty="0"/>
          </a:p>
          <a:p>
            <a:r>
              <a:rPr lang="de-DE" altLang="de-DE" kern="0" dirty="0"/>
              <a:t>Zufällige Generierung einer großen Anzahl an gültiger Lösungen, von denen die beste Lösung übernommen wird.</a:t>
            </a:r>
          </a:p>
          <a:p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Festlegung des Pfades zum Ziel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Schrittweise Näherung an das Ziel</a:t>
            </a:r>
          </a:p>
          <a:p>
            <a:pPr marL="582613" lvl="1" indent="-400050">
              <a:buFont typeface="+mj-lt"/>
              <a:buAutoNum type="romanUcPeriod"/>
            </a:pPr>
            <a:r>
              <a:rPr lang="de-DE" altLang="de-DE" kern="0" dirty="0"/>
              <a:t>Berechnung des zulässigen Bereichs des Mittelpunkts</a:t>
            </a:r>
          </a:p>
          <a:p>
            <a:pPr marL="525463" lvl="1" indent="-342900">
              <a:buFont typeface="+mj-lt"/>
              <a:buAutoNum type="romanUcPeriod"/>
            </a:pPr>
            <a:r>
              <a:rPr lang="de-DE" altLang="de-DE" kern="0" dirty="0"/>
              <a:t>Auswahl der nächsten Fuß-Konfiguration</a:t>
            </a:r>
          </a:p>
          <a:p>
            <a:pPr marL="525463" lvl="1" indent="-342900">
              <a:buFont typeface="+mj-lt"/>
              <a:buAutoNum type="romanUcPeriod"/>
            </a:pPr>
            <a:r>
              <a:rPr lang="de-DE" altLang="de-DE" kern="0" dirty="0"/>
              <a:t>Berechnung des Mittelpunkts und der Bewegungsdauer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Bewertung der Lösung</a:t>
            </a:r>
          </a:p>
          <a:p>
            <a:endParaRPr lang="de-DE" altLang="de-DE" b="1" kern="0" dirty="0"/>
          </a:p>
          <a:p>
            <a:endParaRPr lang="de-DE" altLang="de-DE" b="1" kern="0" dirty="0"/>
          </a:p>
        </p:txBody>
      </p:sp>
    </p:spTree>
    <p:extLst>
      <p:ext uri="{BB962C8B-B14F-4D97-AF65-F5344CB8AC3E}">
        <p14:creationId xmlns:p14="http://schemas.microsoft.com/office/powerpoint/2010/main" val="6919612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FF7B3-CBA6-2047-AC37-E2727405D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711450"/>
            <a:ext cx="3206982" cy="1725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05C67-52FF-204A-9CE4-F96C4E37F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706" y="2565400"/>
            <a:ext cx="3206982" cy="1725662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1F55288-123C-464A-9BF7-9EB0FE922338}"/>
              </a:ext>
            </a:extLst>
          </p:cNvPr>
          <p:cNvSpPr txBox="1">
            <a:spLocks noChangeArrowheads="1"/>
          </p:cNvSpPr>
          <p:nvPr/>
        </p:nvSpPr>
        <p:spPr>
          <a:xfrm>
            <a:off x="604969" y="4628100"/>
            <a:ext cx="3940144" cy="1278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Direkte Kinematik</a:t>
            </a:r>
          </a:p>
          <a:p>
            <a:r>
              <a:rPr lang="de-DE" altLang="de-DE" kern="0" dirty="0"/>
              <a:t>Gegeben: Winkel der Gelenke</a:t>
            </a:r>
          </a:p>
          <a:p>
            <a:r>
              <a:rPr lang="de-DE" altLang="de-DE" kern="0" dirty="0"/>
              <a:t>Gesucht: Position des Endeffektors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0392E2D-6B01-CD49-9803-BC5BBCDA3706}"/>
              </a:ext>
            </a:extLst>
          </p:cNvPr>
          <p:cNvSpPr txBox="1">
            <a:spLocks noChangeArrowheads="1"/>
          </p:cNvSpPr>
          <p:nvPr/>
        </p:nvSpPr>
        <p:spPr>
          <a:xfrm>
            <a:off x="4941927" y="4628100"/>
            <a:ext cx="3940144" cy="1278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Inverse Kinematik</a:t>
            </a:r>
          </a:p>
          <a:p>
            <a:r>
              <a:rPr lang="de-DE" altLang="de-DE" kern="0" dirty="0"/>
              <a:t>Gegeben: Position des Endeffektors</a:t>
            </a:r>
          </a:p>
          <a:p>
            <a:r>
              <a:rPr lang="de-DE" altLang="de-DE" kern="0" dirty="0"/>
              <a:t>Gesucht: Winkel der Gelenke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Kinematik</a:t>
            </a:r>
          </a:p>
        </p:txBody>
      </p:sp>
    </p:spTree>
    <p:extLst>
      <p:ext uri="{BB962C8B-B14F-4D97-AF65-F5344CB8AC3E}">
        <p14:creationId xmlns:p14="http://schemas.microsoft.com/office/powerpoint/2010/main" val="4891123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Globaler Laufplaner nach André Herms</a:t>
            </a:r>
          </a:p>
          <a:p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Vergleich verschiedener Algorithmen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 err="1"/>
              <a:t>Parallelisierbarkeit</a:t>
            </a:r>
            <a:endParaRPr lang="de-DE" altLang="de-DE" kern="0" dirty="0"/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Speicherbedarf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 err="1"/>
              <a:t>Anytime</a:t>
            </a:r>
            <a:r>
              <a:rPr lang="de-DE" altLang="de-DE" kern="0" dirty="0"/>
              <a:t>-Fähigkeit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Allgemeine Anwendbarkeit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Algorithmen: Random Sampling, </a:t>
            </a:r>
            <a:r>
              <a:rPr lang="de-DE" altLang="de-DE" kern="0" dirty="0" err="1"/>
              <a:t>Greedy</a:t>
            </a:r>
            <a:r>
              <a:rPr lang="de-DE" altLang="de-DE" kern="0" dirty="0"/>
              <a:t> Verfahren, </a:t>
            </a:r>
            <a:r>
              <a:rPr lang="de-DE" altLang="de-DE" kern="0" dirty="0" err="1"/>
              <a:t>Branch</a:t>
            </a:r>
            <a:r>
              <a:rPr lang="de-DE" altLang="de-DE" kern="0" dirty="0"/>
              <a:t> </a:t>
            </a:r>
            <a:r>
              <a:rPr lang="de-DE" altLang="de-DE" kern="0" dirty="0" err="1"/>
              <a:t>and</a:t>
            </a:r>
            <a:r>
              <a:rPr lang="de-DE" altLang="de-DE" kern="0" dirty="0"/>
              <a:t> </a:t>
            </a:r>
            <a:r>
              <a:rPr lang="de-DE" altLang="de-DE" kern="0" dirty="0" err="1"/>
              <a:t>Bound</a:t>
            </a:r>
            <a:r>
              <a:rPr lang="de-DE" altLang="de-DE" kern="0" dirty="0"/>
              <a:t>, Lokale Suche, Tabu Suche, </a:t>
            </a:r>
            <a:r>
              <a:rPr lang="de-DE" altLang="de-DE" kern="0" dirty="0" err="1"/>
              <a:t>Simulated</a:t>
            </a:r>
            <a:r>
              <a:rPr lang="de-DE" altLang="de-DE" kern="0" dirty="0"/>
              <a:t> </a:t>
            </a:r>
            <a:r>
              <a:rPr lang="de-DE" altLang="de-DE" kern="0" dirty="0" err="1"/>
              <a:t>Annealing</a:t>
            </a:r>
            <a:r>
              <a:rPr lang="de-DE" altLang="de-DE" kern="0" dirty="0"/>
              <a:t>, Genetische Algorithmen</a:t>
            </a:r>
          </a:p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Verwandte Arbeiten</a:t>
            </a:r>
          </a:p>
        </p:txBody>
      </p:sp>
    </p:spTree>
    <p:extLst>
      <p:ext uri="{BB962C8B-B14F-4D97-AF65-F5344CB8AC3E}">
        <p14:creationId xmlns:p14="http://schemas.microsoft.com/office/powerpoint/2010/main" val="315967962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Globaler Laufplaner nach André Herms</a:t>
            </a:r>
          </a:p>
          <a:p>
            <a:endParaRPr lang="de-DE" altLang="de-DE" kern="0" dirty="0"/>
          </a:p>
          <a:p>
            <a:r>
              <a:rPr lang="de-DE" altLang="de-DE" kern="0" dirty="0"/>
              <a:t>Gewinner: Random Sampling</a:t>
            </a:r>
          </a:p>
          <a:p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 err="1"/>
              <a:t>Parallelisierbarkeit</a:t>
            </a:r>
            <a:r>
              <a:rPr lang="de-DE" altLang="de-DE" kern="0" dirty="0"/>
              <a:t>: unabhängige Generierung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Speicherbedarf: nur die beste Lösung wird übernommen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 err="1"/>
              <a:t>Anytime</a:t>
            </a:r>
            <a:r>
              <a:rPr lang="de-DE" altLang="de-DE" kern="0" dirty="0"/>
              <a:t>: sobald eine Lösung generiert 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Allgemeine Anwendbarkeit: lässt sich auf jedes Problem der Laufplanung anwenden; je länger der Algorithmus läuft, desto besser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Verwandte Arbeiten</a:t>
            </a:r>
          </a:p>
        </p:txBody>
      </p:sp>
    </p:spTree>
    <p:extLst>
      <p:ext uri="{BB962C8B-B14F-4D97-AF65-F5344CB8AC3E}">
        <p14:creationId xmlns:p14="http://schemas.microsoft.com/office/powerpoint/2010/main" val="14641729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Globaler Laufplaner nach André Herms</a:t>
            </a:r>
          </a:p>
          <a:p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Entwicklung eines Laufplaners in Open Inventor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Objektorientierte Programmierung (World, Terrain, Eyes, Robot)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Landschaft als Höhenkarte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Konfigurationsdatei für Robotermodelle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Fußkonfiguration als </a:t>
            </a:r>
            <a:r>
              <a:rPr lang="de-DE" altLang="de-DE" kern="0" dirty="0" err="1"/>
              <a:t>Bitlogik</a:t>
            </a:r>
            <a:endParaRPr lang="de-DE" altLang="de-DE" kern="0" dirty="0"/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Fußkonfiguration und Position getrennt gespeichert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Verwandte Arbeiten</a:t>
            </a:r>
          </a:p>
        </p:txBody>
      </p:sp>
    </p:spTree>
    <p:extLst>
      <p:ext uri="{BB962C8B-B14F-4D97-AF65-F5344CB8AC3E}">
        <p14:creationId xmlns:p14="http://schemas.microsoft.com/office/powerpoint/2010/main" val="168246349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Verwandte Arbeiten</a:t>
            </a:r>
          </a:p>
        </p:txBody>
      </p:sp>
      <p:pic>
        <p:nvPicPr>
          <p:cNvPr id="2" name="Online Media 1" descr="Platten">
            <a:hlinkClick r:id="" action="ppaction://media"/>
            <a:extLst>
              <a:ext uri="{FF2B5EF4-FFF2-40B4-BE49-F238E27FC236}">
                <a16:creationId xmlns:a16="http://schemas.microsoft.com/office/drawing/2014/main" id="{6C9E1427-50A3-DB40-ABBE-63690E669C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65303" y="1989138"/>
            <a:ext cx="58293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50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Inkrementeller Laufplaner nach Uli Ruffler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Basierend auf der Lösung von André Herms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Optimierung und Weiterentwicklung zu einem inkrementellen Laufplaner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Grundlagen zur Stereobildverarbeitung</a:t>
            </a:r>
          </a:p>
          <a:p>
            <a:endParaRPr lang="de-DE" altLang="de-DE" b="1" kern="0" dirty="0"/>
          </a:p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Verwandte Arbeiten</a:t>
            </a:r>
          </a:p>
        </p:txBody>
      </p:sp>
    </p:spTree>
    <p:extLst>
      <p:ext uri="{BB962C8B-B14F-4D97-AF65-F5344CB8AC3E}">
        <p14:creationId xmlns:p14="http://schemas.microsoft.com/office/powerpoint/2010/main" val="177313455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i="1" kern="0" dirty="0"/>
              <a:t>Robot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i="1" kern="0" dirty="0"/>
              <a:t>ROS-Packages: </a:t>
            </a:r>
            <a:r>
              <a:rPr lang="de-DE" altLang="de-DE" i="1" kern="0" dirty="0" err="1"/>
              <a:t>Gazebo</a:t>
            </a:r>
            <a:r>
              <a:rPr lang="de-DE" altLang="de-DE" i="1" kern="0" dirty="0"/>
              <a:t>, </a:t>
            </a:r>
            <a:r>
              <a:rPr lang="de-DE" altLang="de-DE" i="1" kern="0" dirty="0" err="1"/>
              <a:t>ros_control</a:t>
            </a:r>
            <a:r>
              <a:rPr lang="de-DE" altLang="de-DE" i="1" kern="0" dirty="0"/>
              <a:t>, </a:t>
            </a:r>
            <a:r>
              <a:rPr lang="de-DE" altLang="de-DE" i="1" kern="0" dirty="0" err="1"/>
              <a:t>tf</a:t>
            </a: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i="1" kern="0" dirty="0"/>
              <a:t>Sonstige Libraries: </a:t>
            </a:r>
            <a:r>
              <a:rPr lang="de-DE" altLang="de-DE" i="1" kern="0" dirty="0" err="1"/>
              <a:t>pugixml</a:t>
            </a:r>
            <a:r>
              <a:rPr lang="de-DE" altLang="de-DE" i="1" kern="0" dirty="0"/>
              <a:t> (C++)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r>
              <a:rPr lang="de-DE" altLang="de-DE" b="1" kern="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Trennung von Hardware und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Laufplanungsdaten werden generiert und über </a:t>
            </a:r>
            <a:r>
              <a:rPr lang="de-DE" altLang="de-DE" i="1" kern="0" dirty="0" err="1"/>
              <a:t>xml</a:t>
            </a:r>
            <a:r>
              <a:rPr lang="de-DE" altLang="de-DE" kern="0" dirty="0"/>
              <a:t> eingelesen.</a:t>
            </a:r>
          </a:p>
          <a:p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322522364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6B02D-59AB-1E43-8119-C1CFC7DE9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80" y="1287788"/>
            <a:ext cx="6802639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07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1/6: ROS-Paket erstellen</a:t>
            </a:r>
          </a:p>
          <a:p>
            <a:pPr marL="285750" indent="-285750">
              <a:buFontTx/>
              <a:buChar char="-"/>
            </a:pPr>
            <a:r>
              <a:rPr lang="de-DE" altLang="de-DE" kern="0" dirty="0"/>
              <a:t>Quellcode: </a:t>
            </a:r>
            <a:r>
              <a:rPr lang="de-DE" altLang="de-DE" i="1" kern="0" dirty="0" err="1"/>
              <a:t>src</a:t>
            </a:r>
            <a:r>
              <a:rPr lang="de-DE" altLang="de-DE" i="1" kern="0" dirty="0"/>
              <a:t>, </a:t>
            </a:r>
            <a:r>
              <a:rPr lang="de-DE" altLang="de-DE" i="1" kern="0" dirty="0" err="1"/>
              <a:t>include</a:t>
            </a:r>
            <a:endParaRPr lang="de-DE" altLang="de-DE" i="1" kern="0" dirty="0"/>
          </a:p>
          <a:p>
            <a:endParaRPr lang="de-DE" altLang="de-DE" i="1" kern="0" dirty="0"/>
          </a:p>
          <a:p>
            <a:pPr marL="285750" indent="-285750">
              <a:buFontTx/>
              <a:buChar char="-"/>
            </a:pPr>
            <a:r>
              <a:rPr lang="de-DE" altLang="de-DE" kern="0" dirty="0"/>
              <a:t>Roboter-Modell: </a:t>
            </a:r>
            <a:r>
              <a:rPr lang="de-DE" altLang="de-DE" i="1" kern="0" dirty="0" err="1"/>
              <a:t>urdf</a:t>
            </a:r>
            <a:r>
              <a:rPr lang="de-DE" altLang="de-DE" i="1" kern="0" dirty="0"/>
              <a:t>, </a:t>
            </a:r>
            <a:r>
              <a:rPr lang="de-DE" altLang="de-DE" i="1" kern="0" dirty="0" err="1"/>
              <a:t>stl</a:t>
            </a:r>
            <a:endParaRPr lang="de-DE" altLang="de-DE" i="1" kern="0" dirty="0"/>
          </a:p>
          <a:p>
            <a:pPr marL="285750" indent="-285750">
              <a:buFontTx/>
              <a:buChar char="-"/>
            </a:pPr>
            <a:r>
              <a:rPr lang="de-DE" altLang="de-DE" kern="0" dirty="0" err="1"/>
              <a:t>Gazebo</a:t>
            </a:r>
            <a:r>
              <a:rPr lang="de-DE" altLang="de-DE" kern="0" dirty="0"/>
              <a:t>-Welten: </a:t>
            </a:r>
            <a:r>
              <a:rPr lang="de-DE" altLang="de-DE" i="1" kern="0" dirty="0" err="1"/>
              <a:t>worlds</a:t>
            </a:r>
            <a:endParaRPr lang="de-DE" altLang="de-DE" i="1" kern="0" dirty="0"/>
          </a:p>
          <a:p>
            <a:pPr marL="285750" indent="-285750">
              <a:buFontTx/>
              <a:buChar char="-"/>
            </a:pPr>
            <a:endParaRPr lang="de-DE" altLang="de-DE" i="1" kern="0" dirty="0"/>
          </a:p>
          <a:p>
            <a:pPr marL="285750" indent="-285750">
              <a:buFontTx/>
              <a:buChar char="-"/>
            </a:pPr>
            <a:r>
              <a:rPr lang="de-DE" altLang="de-DE" i="1" kern="0" dirty="0" err="1"/>
              <a:t>Config</a:t>
            </a:r>
            <a:r>
              <a:rPr lang="de-DE" altLang="de-DE" i="1" kern="0" dirty="0"/>
              <a:t> für </a:t>
            </a:r>
            <a:r>
              <a:rPr lang="de-DE" altLang="de-DE" i="1" kern="0" dirty="0" err="1"/>
              <a:t>ros_control</a:t>
            </a:r>
            <a:r>
              <a:rPr lang="de-DE" altLang="de-DE" i="1" kern="0" dirty="0"/>
              <a:t>: </a:t>
            </a:r>
            <a:r>
              <a:rPr lang="de-DE" altLang="de-DE" i="1" kern="0" dirty="0" err="1"/>
              <a:t>config</a:t>
            </a:r>
            <a:endParaRPr lang="de-DE" altLang="de-DE" i="1" kern="0" dirty="0"/>
          </a:p>
          <a:p>
            <a:pPr marL="285750" indent="-285750">
              <a:buFontTx/>
              <a:buChar char="-"/>
            </a:pPr>
            <a:endParaRPr lang="de-DE" altLang="de-DE" i="1" kern="0" dirty="0"/>
          </a:p>
          <a:p>
            <a:pPr marL="285750" indent="-285750">
              <a:buFontTx/>
              <a:buChar char="-"/>
            </a:pPr>
            <a:r>
              <a:rPr lang="de-DE" altLang="de-DE" kern="0" dirty="0"/>
              <a:t>Startskripte: </a:t>
            </a:r>
            <a:r>
              <a:rPr lang="de-DE" altLang="de-DE" i="1" kern="0" dirty="0" err="1"/>
              <a:t>launch</a:t>
            </a:r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251D9-245A-7F4E-92F8-3EFFBC36F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81" y="1300642"/>
            <a:ext cx="1944216" cy="52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94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Hochschule Mannheim University of Applied Sciences | Daniel Koch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Gliederung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Aufgabenstellung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dirty="0"/>
              <a:t>Warum ein neuer Laufplaner?</a:t>
            </a:r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Grundlagen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Verwandte Arbeiten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Konzept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Implementierung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Testen der Ergebnisse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Zusammenfassung &amp; Ausblick</a:t>
            </a:r>
          </a:p>
        </p:txBody>
      </p:sp>
    </p:spTree>
    <p:extLst>
      <p:ext uri="{BB962C8B-B14F-4D97-AF65-F5344CB8AC3E}">
        <p14:creationId xmlns:p14="http://schemas.microsoft.com/office/powerpoint/2010/main" val="29383499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E3806-28F0-704B-A85B-03B3DA05D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97" y="2190506"/>
            <a:ext cx="6703292" cy="39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235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2/6: Aufsetzen der Ausgangsposition im ROS-Loop</a:t>
            </a:r>
            <a:br>
              <a:rPr lang="de-DE" altLang="de-DE" kern="0" dirty="0"/>
            </a:br>
            <a:endParaRPr lang="de-DE" altLang="de-DE" b="1" i="1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Berechnung der Transformation vom obersten Gelenk zum Fuß mit </a:t>
            </a:r>
            <a:r>
              <a:rPr lang="de-DE" altLang="de-DE" i="1" kern="0" dirty="0"/>
              <a:t>direkter Kinematik</a:t>
            </a:r>
            <a:r>
              <a:rPr lang="de-DE" altLang="de-DE" kern="0" dirty="0"/>
              <a:t>, so dass der Roboter steht (</a:t>
            </a:r>
            <a:r>
              <a:rPr lang="de-DE" altLang="de-DE" kern="0" dirty="0">
                <a:sym typeface="Wingdings" pitchFamily="2" charset="2"/>
              </a:rPr>
              <a:t> </a:t>
            </a:r>
            <a:r>
              <a:rPr lang="de-DE" altLang="de-DE" kern="0" dirty="0"/>
              <a:t>Ausgangsposition).</a:t>
            </a:r>
            <a:br>
              <a:rPr lang="de-DE" altLang="de-DE" kern="0" dirty="0"/>
            </a:br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Berechnung der Winkel der Ausgangsposition mit</a:t>
            </a:r>
            <a:br>
              <a:rPr lang="de-DE" altLang="de-DE" kern="0" dirty="0"/>
            </a:br>
            <a:r>
              <a:rPr lang="de-DE" altLang="de-DE" i="1" kern="0" dirty="0"/>
              <a:t>inverser Kinematik</a:t>
            </a:r>
            <a:br>
              <a:rPr lang="de-DE" altLang="de-DE" i="1" kern="0" dirty="0"/>
            </a:br>
            <a:endParaRPr lang="de-DE" altLang="de-DE" i="1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Eintragung der berechneten Winkel in Topic </a:t>
            </a:r>
            <a:r>
              <a:rPr lang="en-GB" i="1" dirty="0" err="1"/>
              <a:t>goal_joint_states</a:t>
            </a:r>
            <a:br>
              <a:rPr lang="en-GB" i="1" dirty="0"/>
            </a:br>
            <a:r>
              <a:rPr lang="en-GB" dirty="0"/>
              <a:t>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Bewegung</a:t>
            </a:r>
            <a:r>
              <a:rPr lang="en-GB" dirty="0">
                <a:sym typeface="Wingdings" pitchFamily="2" charset="2"/>
              </a:rPr>
              <a:t> der </a:t>
            </a:r>
            <a:r>
              <a:rPr lang="en-GB" dirty="0" err="1">
                <a:sym typeface="Wingdings" pitchFamily="2" charset="2"/>
              </a:rPr>
              <a:t>Gelenke</a:t>
            </a:r>
            <a:r>
              <a:rPr lang="en-GB" dirty="0">
                <a:sym typeface="Wingdings" pitchFamily="2" charset="2"/>
              </a:rPr>
              <a:t>)</a:t>
            </a:r>
            <a:endParaRPr lang="en-GB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211362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24FE5-09F2-9E49-A31B-E77794E39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97" y="2196162"/>
            <a:ext cx="6693756" cy="39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1359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3/6: Generierung von Bewegungen</a:t>
            </a:r>
          </a:p>
          <a:p>
            <a:endParaRPr lang="de-DE" altLang="de-DE" b="1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6 Füße als </a:t>
            </a:r>
            <a:r>
              <a:rPr lang="de-DE" altLang="de-DE" i="1" kern="0" dirty="0"/>
              <a:t>&lt;</a:t>
            </a:r>
            <a:r>
              <a:rPr lang="de-DE" altLang="de-DE" i="1" kern="0" dirty="0" err="1"/>
              <a:t>foot</a:t>
            </a:r>
            <a:r>
              <a:rPr lang="de-DE" altLang="de-DE" i="1" kern="0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x Schritte pro Fuß als </a:t>
            </a:r>
            <a:r>
              <a:rPr lang="de-DE" altLang="de-DE" i="1" kern="0" dirty="0"/>
              <a:t>&lt;</a:t>
            </a:r>
            <a:r>
              <a:rPr lang="de-DE" altLang="de-DE" i="1" kern="0" dirty="0" err="1"/>
              <a:t>step</a:t>
            </a:r>
            <a:r>
              <a:rPr lang="de-DE" altLang="de-DE" i="1" kern="0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i="1" kern="0" dirty="0"/>
              <a:t>&lt;x&gt;, &lt;</a:t>
            </a:r>
            <a:r>
              <a:rPr lang="de-DE" altLang="de-DE" i="1" kern="0" dirty="0" err="1"/>
              <a:t>y</a:t>
            </a:r>
            <a:r>
              <a:rPr lang="de-DE" altLang="de-DE" i="1" kern="0" dirty="0"/>
              <a:t>&gt; und &lt;</a:t>
            </a:r>
            <a:r>
              <a:rPr lang="de-DE" altLang="de-DE" i="1" kern="0" dirty="0" err="1"/>
              <a:t>z</a:t>
            </a:r>
            <a:r>
              <a:rPr lang="de-DE" altLang="de-DE" i="1" kern="0" dirty="0"/>
              <a:t>&gt; </a:t>
            </a:r>
            <a:r>
              <a:rPr lang="de-DE" altLang="de-DE" kern="0" dirty="0"/>
              <a:t>als relativer Punkt</a:t>
            </a:r>
            <a:br>
              <a:rPr lang="de-DE" altLang="de-DE" kern="0" dirty="0"/>
            </a:br>
            <a:r>
              <a:rPr lang="de-DE" altLang="de-DE" kern="0" dirty="0"/>
              <a:t>vom Fuß aus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9FCCB-1E83-9E44-8D1F-B4A836CE9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49112"/>
            <a:ext cx="3065323" cy="47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7321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4/6: Abspielen von Bewegungen im ROS-Loop</a:t>
            </a:r>
          </a:p>
          <a:p>
            <a:endParaRPr lang="de-DE" altLang="de-DE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Schritte werden eingelesen und zwischengespeichert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Generierung der Zwischenwerte durch trigonometrische Funktion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i="1" kern="0" dirty="0" err="1"/>
              <a:t>maxTicks</a:t>
            </a:r>
            <a:r>
              <a:rPr lang="de-DE" altLang="de-DE" kern="0" dirty="0"/>
              <a:t>: Anzahl der Zwischenpositionen, z.B. 10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i="1" kern="0" dirty="0"/>
              <a:t>tick</a:t>
            </a:r>
            <a:r>
              <a:rPr lang="de-DE" altLang="de-DE" kern="0" dirty="0"/>
              <a:t>: Aktuelle Position</a:t>
            </a:r>
          </a:p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81F7D-55C8-3B4A-91DB-438100C12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992689"/>
            <a:ext cx="7274805" cy="1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503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4/6: Abspielen von Bewegungen im ROS-Loop</a:t>
            </a:r>
          </a:p>
          <a:p>
            <a:endParaRPr lang="de-DE" altLang="de-DE" b="1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Berechnung der Transformation vom obersten Gelenk zum Fuß mit </a:t>
            </a:r>
            <a:r>
              <a:rPr lang="de-DE" altLang="de-DE" i="1" kern="0" dirty="0"/>
              <a:t>direkter Kinematik</a:t>
            </a:r>
            <a:r>
              <a:rPr lang="de-DE" altLang="de-DE" kern="0" dirty="0"/>
              <a:t>, so dass der Roboter steht (</a:t>
            </a:r>
            <a:r>
              <a:rPr lang="de-DE" altLang="de-DE" kern="0" dirty="0">
                <a:sym typeface="Wingdings" pitchFamily="2" charset="2"/>
              </a:rPr>
              <a:t> </a:t>
            </a:r>
            <a:r>
              <a:rPr lang="de-DE" altLang="de-DE" kern="0" dirty="0"/>
              <a:t>Ausgangsposition).  </a:t>
            </a:r>
            <a:r>
              <a:rPr lang="de-DE" altLang="de-DE" kern="0" dirty="0">
                <a:solidFill>
                  <a:srgbClr val="FF0000"/>
                </a:solidFill>
              </a:rPr>
              <a:t>+ Addition der nächsten Zwischenposition</a:t>
            </a:r>
            <a:br>
              <a:rPr lang="de-DE" altLang="de-DE" kern="0" dirty="0"/>
            </a:br>
            <a:endParaRPr lang="de-DE" altLang="de-DE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Berechnung der Winkel der Ausgangsposition mit</a:t>
            </a:r>
            <a:br>
              <a:rPr lang="de-DE" altLang="de-DE" kern="0" dirty="0"/>
            </a:br>
            <a:r>
              <a:rPr lang="de-DE" altLang="de-DE" i="1" kern="0" dirty="0"/>
              <a:t>inverser Kinematik</a:t>
            </a:r>
            <a:br>
              <a:rPr lang="de-DE" altLang="de-DE" i="1" kern="0" dirty="0"/>
            </a:br>
            <a:endParaRPr lang="de-DE" altLang="de-DE" i="1" kern="0" dirty="0"/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Eintragung der berechneten Winkel in Topic </a:t>
            </a:r>
            <a:r>
              <a:rPr lang="en-GB" i="1" dirty="0" err="1"/>
              <a:t>goal_joint_states</a:t>
            </a:r>
            <a:br>
              <a:rPr lang="en-GB" i="1" dirty="0"/>
            </a:br>
            <a:r>
              <a:rPr lang="en-GB" dirty="0"/>
              <a:t>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Bewegung</a:t>
            </a:r>
            <a:r>
              <a:rPr lang="en-GB" dirty="0">
                <a:sym typeface="Wingdings" pitchFamily="2" charset="2"/>
              </a:rPr>
              <a:t> der </a:t>
            </a:r>
            <a:r>
              <a:rPr lang="en-GB" dirty="0" err="1">
                <a:sym typeface="Wingdings" pitchFamily="2" charset="2"/>
              </a:rPr>
              <a:t>Gelenke</a:t>
            </a:r>
            <a:r>
              <a:rPr lang="en-GB" dirty="0">
                <a:sym typeface="Wingdings" pitchFamily="2" charset="2"/>
              </a:rPr>
              <a:t>)</a:t>
            </a:r>
            <a:endParaRPr lang="en-GB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8584889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5/6: Aufsetzen des Tripod-</a:t>
            </a:r>
            <a:r>
              <a:rPr lang="de-DE" altLang="de-DE" b="1" kern="0" dirty="0" err="1"/>
              <a:t>Gaits</a:t>
            </a:r>
            <a:endParaRPr lang="de-DE" altLang="de-DE" b="1" kern="0" dirty="0"/>
          </a:p>
          <a:p>
            <a:endParaRPr lang="de-DE" altLang="de-DE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Speichern des Zustands in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1,4,5 starten in </a:t>
            </a:r>
            <a:r>
              <a:rPr lang="de-DE" altLang="de-DE" i="1" kern="0" dirty="0" err="1"/>
              <a:t>return</a:t>
            </a:r>
            <a:r>
              <a:rPr lang="de-DE" altLang="de-DE" i="1" kern="0" dirty="0"/>
              <a:t> </a:t>
            </a:r>
            <a:r>
              <a:rPr lang="de-DE" altLang="de-DE" i="1" kern="0" dirty="0" err="1"/>
              <a:t>stroke</a:t>
            </a: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2,3,6 starten in </a:t>
            </a:r>
            <a:r>
              <a:rPr lang="de-DE" altLang="de-DE" i="1" kern="0" dirty="0"/>
              <a:t>power </a:t>
            </a:r>
            <a:r>
              <a:rPr lang="de-DE" altLang="de-DE" i="1" kern="0" dirty="0" err="1"/>
              <a:t>stroke</a:t>
            </a: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Wechsel des Zustands nach jeder Bewegung</a:t>
            </a:r>
          </a:p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42777209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  <p:pic>
        <p:nvPicPr>
          <p:cNvPr id="2" name="dreifussgang" descr="dreifussgang">
            <a:hlinkClick r:id="" action="ppaction://media"/>
            <a:extLst>
              <a:ext uri="{FF2B5EF4-FFF2-40B4-BE49-F238E27FC236}">
                <a16:creationId xmlns:a16="http://schemas.microsoft.com/office/drawing/2014/main" id="{526D5C62-3D75-C54C-B552-F2636ECEC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1" y="2196162"/>
            <a:ext cx="6677743" cy="39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7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Schritt 6/6: Aufsetzen des Random Samplings</a:t>
            </a:r>
          </a:p>
          <a:p>
            <a:pPr marL="285750" indent="-285750">
              <a:buFontTx/>
              <a:buChar char="-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Portierung des Algorithmus von André Herms und Uli Ruffler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Abstrahierung der Fußkonfiguration in C++-Klasse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Nutzung des </a:t>
            </a:r>
            <a:r>
              <a:rPr lang="de-DE" altLang="de-DE" kern="0" dirty="0" err="1"/>
              <a:t>tf</a:t>
            </a:r>
            <a:r>
              <a:rPr lang="de-DE" altLang="de-DE" kern="0" dirty="0"/>
              <a:t>-Frameworks und Anpassung aller Maße</a:t>
            </a:r>
          </a:p>
          <a:p>
            <a:pPr marL="468313" lvl="1" indent="-285750">
              <a:buFont typeface="Courier New" panose="02070309020205020404" pitchFamily="49" charset="0"/>
              <a:buChar char="o"/>
            </a:pPr>
            <a:r>
              <a:rPr lang="de-DE" altLang="de-DE" kern="0" dirty="0"/>
              <a:t>Veränderung der Zufallszahlengenerierung</a:t>
            </a:r>
          </a:p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681200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Testen der Ergebnisse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2B05B50-9562-B343-89E6-36DE1AC1A0F0}"/>
              </a:ext>
            </a:extLst>
          </p:cNvPr>
          <p:cNvSpPr txBox="1">
            <a:spLocks noChangeArrowheads="1"/>
          </p:cNvSpPr>
          <p:nvPr/>
        </p:nvSpPr>
        <p:spPr>
          <a:xfrm>
            <a:off x="1130197" y="27178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i="1" kern="0" dirty="0" err="1"/>
              <a:t>Matplotlib</a:t>
            </a:r>
            <a:r>
              <a:rPr lang="de-DE" altLang="de-DE" b="1" i="1" kern="0" dirty="0"/>
              <a:t> für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Grafische Auswertung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b="1" kern="0" dirty="0"/>
          </a:p>
          <a:p>
            <a:r>
              <a:rPr lang="de-DE" altLang="de-DE" b="1" kern="0" dirty="0"/>
              <a:t>Auswertungen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Finden einer gültigen Fußposition beim Absetzen</a:t>
            </a:r>
          </a:p>
          <a:p>
            <a:pPr marL="342900" indent="-342900">
              <a:buFont typeface="+mj-lt"/>
              <a:buAutoNum type="arabicPeriod"/>
            </a:pPr>
            <a:r>
              <a:rPr lang="de-DE" altLang="de-DE" kern="0" dirty="0"/>
              <a:t>Auswertung aller Fuß- und Körperbewegungen</a:t>
            </a:r>
          </a:p>
        </p:txBody>
      </p:sp>
    </p:spTree>
    <p:extLst>
      <p:ext uri="{BB962C8B-B14F-4D97-AF65-F5344CB8AC3E}">
        <p14:creationId xmlns:p14="http://schemas.microsoft.com/office/powerpoint/2010/main" val="28771480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Hochschule Mannheim University of Applied Sciences | Daniel Koch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Aufgabenstellung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550" y="2196162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Thema: </a:t>
            </a:r>
            <a:r>
              <a:rPr lang="de-DE" altLang="de-DE" kern="0" dirty="0"/>
              <a:t>Laufplanung (</a:t>
            </a:r>
            <a:r>
              <a:rPr lang="de-DE" altLang="de-DE" i="1" kern="0" dirty="0"/>
              <a:t>Random Sampling</a:t>
            </a:r>
            <a:r>
              <a:rPr lang="de-DE" altLang="de-DE" kern="0" dirty="0"/>
              <a:t>) von 6-beinigen Laufrobotern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r>
              <a:rPr lang="de-DE" altLang="de-DE" b="1" kern="0" dirty="0"/>
              <a:t>Bestehender Laufplaner </a:t>
            </a:r>
            <a:r>
              <a:rPr lang="de-DE" altLang="de-DE" kern="0" dirty="0"/>
              <a:t>(André Herms, Uli Ruffler)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Roboter: </a:t>
            </a:r>
            <a:r>
              <a:rPr lang="de-DE" altLang="de-DE" i="1" kern="0" dirty="0" err="1"/>
              <a:t>Lauron</a:t>
            </a:r>
            <a:r>
              <a:rPr lang="de-DE" altLang="de-DE" i="1" kern="0" dirty="0"/>
              <a:t> III</a:t>
            </a:r>
            <a:endParaRPr lang="de-DE" altLang="de-DE" kern="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Software: </a:t>
            </a:r>
            <a:r>
              <a:rPr lang="de-DE" altLang="de-DE" i="1" kern="0" dirty="0" err="1"/>
              <a:t>OpenInventor</a:t>
            </a:r>
            <a:endParaRPr lang="de-DE" altLang="de-DE" i="1" kern="0" dirty="0"/>
          </a:p>
          <a:p>
            <a:pPr lvl="1" indent="0">
              <a:buNone/>
            </a:pPr>
            <a:endParaRPr lang="de-DE" altLang="de-DE" i="1" kern="0" dirty="0"/>
          </a:p>
          <a:p>
            <a:r>
              <a:rPr lang="de-DE" altLang="de-DE" b="1" kern="0" dirty="0"/>
              <a:t>Neuer Laufplaner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Roboter: </a:t>
            </a:r>
            <a:r>
              <a:rPr lang="de-DE" altLang="de-DE" i="1" kern="0" dirty="0"/>
              <a:t>Akrobat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Software: </a:t>
            </a:r>
            <a:r>
              <a:rPr lang="de-DE" altLang="de-DE" i="1" kern="0" dirty="0"/>
              <a:t>Robot Operating System, </a:t>
            </a:r>
            <a:r>
              <a:rPr lang="de-DE" altLang="de-DE" i="1" kern="0" dirty="0" err="1"/>
              <a:t>Gazebo</a:t>
            </a:r>
            <a:endParaRPr lang="de-DE" altLang="de-DE" i="1" kern="0" dirty="0"/>
          </a:p>
        </p:txBody>
      </p:sp>
    </p:spTree>
    <p:extLst>
      <p:ext uri="{BB962C8B-B14F-4D97-AF65-F5344CB8AC3E}">
        <p14:creationId xmlns:p14="http://schemas.microsoft.com/office/powerpoint/2010/main" val="19585746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Testen der Ergebnisse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E6071-05C2-D443-8B25-56F7A0034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6" y="2196162"/>
            <a:ext cx="5093567" cy="4208828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2B05B50-9562-B343-89E6-36DE1AC1A0F0}"/>
              </a:ext>
            </a:extLst>
          </p:cNvPr>
          <p:cNvSpPr txBox="1">
            <a:spLocks noChangeArrowheads="1"/>
          </p:cNvSpPr>
          <p:nvPr/>
        </p:nvSpPr>
        <p:spPr>
          <a:xfrm>
            <a:off x="1130197" y="27178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2829F6-3A97-B740-9C78-3842F5ED16CB}"/>
              </a:ext>
            </a:extLst>
          </p:cNvPr>
          <p:cNvSpPr/>
          <p:nvPr/>
        </p:nvSpPr>
        <p:spPr>
          <a:xfrm>
            <a:off x="851958" y="1839401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kern="0" dirty="0"/>
              <a:t>Finden einer gültigen Fußposition beim Absetzen</a:t>
            </a:r>
          </a:p>
        </p:txBody>
      </p:sp>
    </p:spTree>
    <p:extLst>
      <p:ext uri="{BB962C8B-B14F-4D97-AF65-F5344CB8AC3E}">
        <p14:creationId xmlns:p14="http://schemas.microsoft.com/office/powerpoint/2010/main" val="167463909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Testen der Ergebnisse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9EE25A-CB51-5145-B319-7F3017D51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0" y="2284752"/>
            <a:ext cx="5544617" cy="41525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1735BD8-0F97-EB4A-AED6-FBF79166ECBF}"/>
              </a:ext>
            </a:extLst>
          </p:cNvPr>
          <p:cNvSpPr/>
          <p:nvPr/>
        </p:nvSpPr>
        <p:spPr>
          <a:xfrm>
            <a:off x="801080" y="1915420"/>
            <a:ext cx="5134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de-DE" kern="0" dirty="0"/>
              <a:t>Auswertung aller Fuß- und Körperbewegungen</a:t>
            </a:r>
          </a:p>
        </p:txBody>
      </p:sp>
    </p:spTree>
    <p:extLst>
      <p:ext uri="{BB962C8B-B14F-4D97-AF65-F5344CB8AC3E}">
        <p14:creationId xmlns:p14="http://schemas.microsoft.com/office/powerpoint/2010/main" val="329000992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1" y="2497769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 dirty="0"/>
              <a:t>Zusammenfassung &amp; Ausblick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A5508C7-4730-5E4F-BC2F-945B64CD7AF3}"/>
              </a:ext>
            </a:extLst>
          </p:cNvPr>
          <p:cNvSpPr txBox="1">
            <a:spLocks noChangeArrowheads="1"/>
          </p:cNvSpPr>
          <p:nvPr/>
        </p:nvSpPr>
        <p:spPr>
          <a:xfrm>
            <a:off x="977797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Zusammenfassung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ROS-Paket mit </a:t>
            </a:r>
            <a:r>
              <a:rPr lang="de-DE" altLang="de-DE" kern="0" dirty="0" err="1"/>
              <a:t>Gazebo</a:t>
            </a:r>
            <a:r>
              <a:rPr lang="de-DE" altLang="de-DE" kern="0" dirty="0"/>
              <a:t>-Simulationsumgebung für die Laufplanung von sechsbeinigen Robotern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Leichte Nutzung auch auf echter Hardware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r>
              <a:rPr lang="de-DE" altLang="de-DE" b="1" kern="0" dirty="0"/>
              <a:t>Ausblick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Virtueller Sensor für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Beschränkung auf sichtbares Gelände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Fußzwischenpositionen: </a:t>
            </a:r>
            <a:r>
              <a:rPr lang="de-DE" altLang="de-DE" kern="0" dirty="0" err="1"/>
              <a:t>Spline</a:t>
            </a:r>
            <a:r>
              <a:rPr lang="de-DE" altLang="de-DE" kern="0" dirty="0"/>
              <a:t>-Interpolation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Verarbeitung der Höheninformation für richtige Fußplatzierung</a:t>
            </a:r>
          </a:p>
        </p:txBody>
      </p:sp>
    </p:spTree>
    <p:extLst>
      <p:ext uri="{BB962C8B-B14F-4D97-AF65-F5344CB8AC3E}">
        <p14:creationId xmlns:p14="http://schemas.microsoft.com/office/powerpoint/2010/main" val="70196969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2A7E19-F7DF-7644-998F-B48F4CE8A557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5B15064-0F94-644D-BD4C-C2DFF70CD9A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1" y="2497769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i="1" kern="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D1E022C-93B6-2E4E-8B2D-ED036EC87B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0" y="3429000"/>
            <a:ext cx="9144000" cy="115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altLang="de-DE" kern="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59069883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F4C1F-5FA6-CA4F-A8D5-8E72CA9D2D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Hochschule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67D1-C228-464E-A5D8-CA88C2431B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9CF9F-124F-2B4D-B8F3-23FC4E914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05" y="5612575"/>
            <a:ext cx="2322066" cy="331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D8448-5A04-224A-B714-819249EA2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71" y="2697052"/>
            <a:ext cx="2322066" cy="1738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15064-0113-9442-AFB1-55A1C72B9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99" y="2726785"/>
            <a:ext cx="2526010" cy="1688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CF3D0C-DC7C-E945-9CC0-DB7A06721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99" y="5525498"/>
            <a:ext cx="1568366" cy="416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097703-3EEF-1049-B6EC-CD1BC1253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91" y="5451794"/>
            <a:ext cx="1183927" cy="5488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7EF2DE-6CCE-7248-B2B6-C92EA4E2A21A}"/>
              </a:ext>
            </a:extLst>
          </p:cNvPr>
          <p:cNvSpPr txBox="1"/>
          <p:nvPr/>
        </p:nvSpPr>
        <p:spPr>
          <a:xfrm>
            <a:off x="1040196" y="4511088"/>
            <a:ext cx="229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/>
              <a:t>Lauron</a:t>
            </a:r>
            <a:r>
              <a:rPr lang="de-DE" i="1" dirty="0"/>
              <a:t> III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E5C98-20B6-334E-A8CC-7CAEDCC45691}"/>
              </a:ext>
            </a:extLst>
          </p:cNvPr>
          <p:cNvSpPr txBox="1"/>
          <p:nvPr/>
        </p:nvSpPr>
        <p:spPr>
          <a:xfrm>
            <a:off x="5557699" y="4541079"/>
            <a:ext cx="252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Akrobat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B2351-08FE-6741-936F-B96A69C79E3F}"/>
              </a:ext>
            </a:extLst>
          </p:cNvPr>
          <p:cNvSpPr txBox="1"/>
          <p:nvPr/>
        </p:nvSpPr>
        <p:spPr>
          <a:xfrm>
            <a:off x="468312" y="2245091"/>
            <a:ext cx="345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Bestehender Laufplaner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A2CD90-8A8D-144A-9D13-7EA3AEBD31EC}"/>
              </a:ext>
            </a:extLst>
          </p:cNvPr>
          <p:cNvSpPr txBox="1"/>
          <p:nvPr/>
        </p:nvSpPr>
        <p:spPr>
          <a:xfrm>
            <a:off x="5345106" y="2223452"/>
            <a:ext cx="295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Neuer Laufplaner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E5B7397-D59F-9C47-A217-4B505672F2B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71550" y="1404000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altLang="de-DE" kern="0"/>
              <a:t>Aufgabenstellung</a:t>
            </a: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23567220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/>
              <a:t>Hochschule Mannheim University of Applied Sciences | Daniel Koch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Warum ein neuer Laufplaner?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Realere Simulation in </a:t>
            </a:r>
            <a:r>
              <a:rPr lang="de-DE" altLang="de-DE" i="1" kern="0" dirty="0" err="1"/>
              <a:t>Gazebo</a:t>
            </a:r>
            <a:r>
              <a:rPr lang="de-DE" altLang="de-DE" kern="0" dirty="0"/>
              <a:t> durch </a:t>
            </a:r>
            <a:r>
              <a:rPr lang="de-DE" altLang="de-DE" i="1" kern="0" dirty="0"/>
              <a:t>Physik-Engine</a:t>
            </a:r>
            <a:r>
              <a:rPr lang="de-DE" altLang="de-DE" kern="0" dirty="0"/>
              <a:t>:</a:t>
            </a:r>
            <a:br>
              <a:rPr lang="de-DE" altLang="de-DE" kern="0" dirty="0"/>
            </a:br>
            <a:r>
              <a:rPr lang="de-DE" altLang="de-DE" kern="0" dirty="0">
                <a:sym typeface="Wingdings" pitchFamily="2" charset="2"/>
              </a:rPr>
              <a:t> </a:t>
            </a:r>
            <a:r>
              <a:rPr lang="de-DE" altLang="de-DE" i="1" kern="0" dirty="0"/>
              <a:t>Open Dynamics Engine (ODE)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Nutzung des Planers auf realem Roboter unkompliziert möglich</a:t>
            </a:r>
            <a:br>
              <a:rPr lang="de-DE" altLang="de-DE" kern="0" dirty="0"/>
            </a:br>
            <a:r>
              <a:rPr lang="de-DE" altLang="de-DE" kern="0" dirty="0">
                <a:sym typeface="Wingdings" pitchFamily="2" charset="2"/>
              </a:rPr>
              <a:t> </a:t>
            </a:r>
            <a:r>
              <a:rPr lang="de-DE" altLang="de-DE" i="1" kern="0" dirty="0"/>
              <a:t>Akrobat</a:t>
            </a:r>
            <a:r>
              <a:rPr lang="de-DE" altLang="de-DE" kern="0" dirty="0"/>
              <a:t> nutzt das </a:t>
            </a:r>
            <a:r>
              <a:rPr lang="de-DE" altLang="de-DE" i="1" kern="0" dirty="0"/>
              <a:t>Robot Operating System</a:t>
            </a: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i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i="1" kern="0" dirty="0"/>
              <a:t>Roboter Operating System</a:t>
            </a:r>
            <a:br>
              <a:rPr lang="de-DE" altLang="de-DE" i="1" kern="0" dirty="0"/>
            </a:br>
            <a:r>
              <a:rPr lang="de-DE" altLang="de-DE" i="1" kern="0" dirty="0">
                <a:sym typeface="Wingdings" pitchFamily="2" charset="2"/>
              </a:rPr>
              <a:t> </a:t>
            </a:r>
            <a:r>
              <a:rPr lang="de-DE" altLang="de-DE" kern="0" dirty="0"/>
              <a:t>Netzwerk-Transparenz, große Anzahl an verfügbaren Packages, flexibles Bausteinsystem, Open Source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536207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Frameworks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F65461-9C92-E447-909C-26FF993CA699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Robot Operating System (ROS)</a:t>
            </a:r>
          </a:p>
          <a:p>
            <a:endParaRPr lang="en-US" dirty="0"/>
          </a:p>
          <a:p>
            <a:r>
              <a:rPr lang="en-US" dirty="0"/>
              <a:t>Meta-</a:t>
            </a:r>
            <a:r>
              <a:rPr lang="en-US" dirty="0" err="1"/>
              <a:t>Betriebssystem</a:t>
            </a:r>
            <a:endParaRPr lang="en-US" dirty="0"/>
          </a:p>
          <a:p>
            <a:r>
              <a:rPr lang="en-US" dirty="0"/>
              <a:t>Framework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Entwicklung</a:t>
            </a:r>
            <a:r>
              <a:rPr lang="en-US" dirty="0"/>
              <a:t> von </a:t>
            </a:r>
            <a:r>
              <a:rPr lang="en-US" dirty="0" err="1"/>
              <a:t>Robotern</a:t>
            </a:r>
            <a:endParaRPr lang="de-DE" altLang="de-DE" kern="0" dirty="0"/>
          </a:p>
          <a:p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Topics /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ROS-Master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Bags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Robotermodelle (</a:t>
            </a:r>
            <a:r>
              <a:rPr lang="de-DE" altLang="de-DE" kern="0" dirty="0" err="1"/>
              <a:t>urdf</a:t>
            </a:r>
            <a:r>
              <a:rPr lang="de-DE" altLang="de-DE" kern="0" dirty="0"/>
              <a:t>)</a:t>
            </a:r>
          </a:p>
          <a:p>
            <a:endParaRPr lang="de-DE" altLang="de-DE" kern="0" dirty="0"/>
          </a:p>
          <a:p>
            <a:endParaRPr lang="de-DE" altLang="de-DE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A7CC9-07D2-7944-AF0C-7D1D16F0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32710"/>
            <a:ext cx="4103688" cy="22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751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Frameworks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F65461-9C92-E447-909C-26FF993CA699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 err="1"/>
              <a:t>Gazebo</a:t>
            </a:r>
            <a:endParaRPr lang="de-DE" altLang="de-DE" b="1" kern="0" dirty="0"/>
          </a:p>
          <a:p>
            <a:endParaRPr lang="de-DE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Robotersimulation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Hohe Kompatibilität zu 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Visualisierung mittels OpenGL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Austauschbare Physik-Engine</a:t>
            </a:r>
            <a:br>
              <a:rPr lang="de-DE" kern="0" dirty="0"/>
            </a:br>
            <a:r>
              <a:rPr lang="de-DE" kern="0" dirty="0"/>
              <a:t>(Open Dynamics Engine, Bullet, </a:t>
            </a:r>
            <a:r>
              <a:rPr lang="de-DE" kern="0" dirty="0" err="1"/>
              <a:t>Simbody</a:t>
            </a:r>
            <a:r>
              <a:rPr lang="de-DE" kern="0" dirty="0"/>
              <a:t>, DART)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Welt: Modelle, Körper, Gelenke,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endParaRPr lang="de-DE" altLang="de-DE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715C4-29C5-BF45-B15C-2BAEDEFA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1605"/>
            <a:ext cx="4395292" cy="29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820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Laufplanung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3ECB18-C358-BD41-A945-7280F38120DA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Reguläre Laufmuster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Slow </a:t>
            </a:r>
            <a:r>
              <a:rPr lang="de-DE" altLang="de-DE" kern="0" dirty="0" err="1"/>
              <a:t>wave</a:t>
            </a:r>
            <a:r>
              <a:rPr lang="de-DE" altLang="de-DE" kern="0" dirty="0"/>
              <a:t> </a:t>
            </a:r>
            <a:r>
              <a:rPr lang="de-DE" altLang="de-DE" kern="0" dirty="0" err="1"/>
              <a:t>gait</a:t>
            </a:r>
            <a:endParaRPr lang="de-DE" altLang="de-DE" kern="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Ripple </a:t>
            </a:r>
            <a:r>
              <a:rPr lang="de-DE" altLang="de-DE" kern="0" dirty="0" err="1"/>
              <a:t>gait</a:t>
            </a:r>
            <a:endParaRPr lang="de-DE" altLang="de-DE" kern="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Tripod </a:t>
            </a:r>
            <a:r>
              <a:rPr lang="de-DE" altLang="de-DE" kern="0" dirty="0" err="1"/>
              <a:t>gait</a:t>
            </a:r>
            <a:endParaRPr lang="de-DE" altLang="de-DE" kern="0" dirty="0"/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r>
              <a:rPr lang="de-DE" altLang="de-DE" b="1" kern="0" dirty="0"/>
              <a:t>Freie Laufmuster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41586135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de-DE" dirty="0" err="1"/>
              <a:t>Hochschule</a:t>
            </a:r>
            <a:r>
              <a:rPr lang="en-US" altLang="de-DE" dirty="0"/>
              <a:t> Mannheim University of Applied Sciences | Daniel Koch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1550" y="2565400"/>
            <a:ext cx="7704138" cy="367191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CA430E02-A91B-0949-9772-253DDE4CB17E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565400"/>
            <a:ext cx="7704138" cy="31950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endParaRPr lang="de-DE" altLang="de-DE" kern="0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86A8C9-0DDE-324B-8995-824738B49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1404000"/>
            <a:ext cx="7704138" cy="792162"/>
          </a:xfrm>
          <a:noFill/>
        </p:spPr>
        <p:txBody>
          <a:bodyPr/>
          <a:lstStyle/>
          <a:p>
            <a:r>
              <a:rPr lang="de-DE" altLang="de-DE" dirty="0"/>
              <a:t>Grundlagen: Laufplanung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3ECB18-C358-BD41-A945-7280F38120DA}"/>
              </a:ext>
            </a:extLst>
          </p:cNvPr>
          <p:cNvSpPr txBox="1">
            <a:spLocks noChangeArrowheads="1"/>
          </p:cNvSpPr>
          <p:nvPr/>
        </p:nvSpPr>
        <p:spPr>
          <a:xfrm>
            <a:off x="971550" y="2160000"/>
            <a:ext cx="7704138" cy="36004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563" indent="-180975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366713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552450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7381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11953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16525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21097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2566988" indent="-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de-DE" b="1" kern="0" dirty="0"/>
              <a:t>Reguläre Laufmuster: Slow </a:t>
            </a:r>
            <a:r>
              <a:rPr lang="de-DE" altLang="de-DE" b="1" kern="0" dirty="0" err="1"/>
              <a:t>wave</a:t>
            </a:r>
            <a:r>
              <a:rPr lang="de-DE" altLang="de-DE" b="1" kern="0" dirty="0"/>
              <a:t> </a:t>
            </a:r>
            <a:r>
              <a:rPr lang="de-DE" altLang="de-DE" b="1" kern="0" dirty="0" err="1"/>
              <a:t>gait</a:t>
            </a:r>
            <a:r>
              <a:rPr lang="de-DE" altLang="de-DE" b="1" kern="0" dirty="0"/>
              <a:t> , ripple </a:t>
            </a:r>
            <a:r>
              <a:rPr lang="de-DE" altLang="de-DE" b="1" kern="0" dirty="0" err="1"/>
              <a:t>gait</a:t>
            </a:r>
            <a:r>
              <a:rPr lang="de-DE" altLang="de-DE" b="1" kern="0" dirty="0"/>
              <a:t>, </a:t>
            </a:r>
            <a:r>
              <a:rPr lang="de-DE" altLang="de-DE" b="1" kern="0" dirty="0" err="1"/>
              <a:t>tripod</a:t>
            </a:r>
            <a:r>
              <a:rPr lang="de-DE" altLang="de-DE" b="1" kern="0" dirty="0"/>
              <a:t> </a:t>
            </a:r>
            <a:r>
              <a:rPr lang="de-DE" altLang="de-DE" b="1" kern="0" dirty="0" err="1"/>
              <a:t>gait</a:t>
            </a:r>
            <a:endParaRPr lang="de-DE" altLang="de-DE" b="1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Power </a:t>
            </a:r>
            <a:r>
              <a:rPr lang="de-DE" altLang="de-DE" kern="0" dirty="0" err="1"/>
              <a:t>stroke</a:t>
            </a:r>
            <a:r>
              <a:rPr lang="de-DE" altLang="de-DE" kern="0" dirty="0"/>
              <a:t> (Unterstützung)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kern="0" dirty="0"/>
              <a:t>Return </a:t>
            </a:r>
            <a:r>
              <a:rPr lang="de-DE" altLang="de-DE" kern="0" dirty="0" err="1"/>
              <a:t>stroke</a:t>
            </a:r>
            <a:r>
              <a:rPr lang="de-DE" altLang="de-DE" kern="0" dirty="0"/>
              <a:t> (Umsetzung)</a:t>
            </a:r>
          </a:p>
          <a:p>
            <a:pPr marL="468313" lvl="1" indent="-285750">
              <a:buFont typeface="Arial" panose="020B0604020202020204" pitchFamily="34" charset="0"/>
              <a:buChar char="•"/>
            </a:pPr>
            <a:endParaRPr lang="de-DE" altLang="de-DE" kern="0" dirty="0"/>
          </a:p>
          <a:p>
            <a:endParaRPr lang="de-DE" altLang="de-DE" b="1" kern="0" dirty="0"/>
          </a:p>
          <a:p>
            <a:endParaRPr lang="de-DE" altLang="de-DE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3FA3C-F0B4-354A-84C9-759E58272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58531"/>
            <a:ext cx="4320480" cy="37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193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F3277"/>
        </a:dk2>
        <a:lt2>
          <a:srgbClr val="143255"/>
        </a:lt2>
        <a:accent1>
          <a:srgbClr val="4876A8"/>
        </a:accent1>
        <a:accent2>
          <a:srgbClr val="32578A"/>
        </a:accent2>
        <a:accent3>
          <a:srgbClr val="FFFFFF"/>
        </a:accent3>
        <a:accent4>
          <a:srgbClr val="000000"/>
        </a:accent4>
        <a:accent5>
          <a:srgbClr val="B1BDD1"/>
        </a:accent5>
        <a:accent6>
          <a:srgbClr val="2C4E7D"/>
        </a:accent6>
        <a:hlink>
          <a:srgbClr val="649FCA"/>
        </a:hlink>
        <a:folHlink>
          <a:srgbClr val="C6E5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HSMA_021_WIN_081216</Template>
  <TotalTime>8961</TotalTime>
  <Words>1250</Words>
  <Application>Microsoft Macintosh PowerPoint</Application>
  <PresentationFormat>On-screen Show (4:3)</PresentationFormat>
  <Paragraphs>313</Paragraphs>
  <Slides>33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Courier New</vt:lpstr>
      <vt:lpstr>HSMA_021_WIN_081216</vt:lpstr>
      <vt:lpstr>Portierung eines Laufplaners für sechsbeinige Laufroboter in das Robot Operating System</vt:lpstr>
      <vt:lpstr>Gliederung</vt:lpstr>
      <vt:lpstr>Aufgabenstellung</vt:lpstr>
      <vt:lpstr>PowerPoint Presentation</vt:lpstr>
      <vt:lpstr>Warum ein neuer Laufplaner?</vt:lpstr>
      <vt:lpstr>Grundlagen: Frameworks</vt:lpstr>
      <vt:lpstr>Grundlagen: Frameworks</vt:lpstr>
      <vt:lpstr>Grundlagen: Laufplanung</vt:lpstr>
      <vt:lpstr>Grundlagen: Laufplanung</vt:lpstr>
      <vt:lpstr>Grundlagen: Laufplanung</vt:lpstr>
      <vt:lpstr>Grundlagen: Kinematik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Frank-Thomas Nürnberg</dc:creator>
  <dc:description>Präsentation mit Beispielfolien - Version Windows;_x000d_
Präsentationsvorlage für Beamer/Screen;_x000d_
Version 2.1; 2008-12-16;</dc:description>
  <cp:lastModifiedBy>Daniel Koch</cp:lastModifiedBy>
  <cp:revision>473</cp:revision>
  <cp:lastPrinted>2001-08-01T07:58:04Z</cp:lastPrinted>
  <dcterms:created xsi:type="dcterms:W3CDTF">2013-12-03T19:59:32Z</dcterms:created>
  <dcterms:modified xsi:type="dcterms:W3CDTF">2020-08-05T08:48:57Z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office implementation</vt:lpwstr>
  </property>
  <property fmtid="{D5CDD505-2E9C-101B-9397-08002B2CF9AE}" pid="3" name="Erstellt am">
    <vt:lpwstr>01-09-2005</vt:lpwstr>
  </property>
  <property fmtid="{D5CDD505-2E9C-101B-9397-08002B2CF9AE}" pid="4" name="Bearbeiter">
    <vt:lpwstr>gadamovich</vt:lpwstr>
  </property>
  <property fmtid="{D5CDD505-2E9C-101B-9397-08002B2CF9AE}" pid="5" name="Version">
    <vt:lpwstr>2.1</vt:lpwstr>
  </property>
  <property fmtid="{D5CDD505-2E9C-101B-9397-08002B2CF9AE}" pid="6" name="Version vom">
    <vt:lpwstr>16-12-2008</vt:lpwstr>
  </property>
</Properties>
</file>